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2" r:id="rId5"/>
    <p:sldId id="263" r:id="rId6"/>
    <p:sldId id="260" r:id="rId7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574" autoAdjust="0"/>
    <p:restoredTop sz="90929"/>
  </p:normalViewPr>
  <p:slideViewPr>
    <p:cSldViewPr>
      <p:cViewPr varScale="1">
        <p:scale>
          <a:sx n="72" d="100"/>
          <a:sy n="72" d="100"/>
        </p:scale>
        <p:origin x="-8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2889EE66-3EFA-4FDC-BD3F-ED90978D84D7}" type="datetimeFigureOut">
              <a:rPr lang="sl-SI" smtClean="0"/>
              <a:pPr/>
              <a:t>26.09.2013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3262D08-940C-4122-823B-63303C5ACE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882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F1C7-DE0F-4AB6-8D18-A6872B821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4E44-0D93-430F-B682-D83E7F944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C21B-36EB-4F28-934C-291AA67C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6F34-2678-4ECF-AB82-C7CA4C79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BB3B-1036-4995-ABE7-B5EB737F0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434E-B807-4DBC-A362-CE64135A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BD6D4-3D46-4604-A46B-BDAF1525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B0EF-1751-43A6-AE5C-F09FC826F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2DE9-9235-4015-B0E3-AAF49B99F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FC1C-2836-488C-9A0D-9C88B2877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1C24-F5EA-4734-B514-CE000FB5BF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98ABBB-6F2E-4D23-9581-65EA2B22B6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</a:t>
            </a:r>
            <a:r>
              <a:rPr lang="sl-SI" dirty="0" smtClean="0"/>
              <a:t>2013/2014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</a:t>
            </a:r>
            <a:r>
              <a:rPr lang="sl-SI" b="1" u="sng" dirty="0" smtClean="0"/>
              <a:t>šolske prehrane: </a:t>
            </a:r>
            <a:endParaRPr lang="sl-SI" b="1" u="sng" dirty="0" smtClean="0"/>
          </a:p>
          <a:p>
            <a:pPr>
              <a:buFont typeface="Wingdings" pitchFamily="2" charset="2"/>
              <a:buChar char="§"/>
            </a:pP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0,29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mesta: 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0,20 </a:t>
            </a:r>
            <a:r>
              <a:rPr lang="sl-SI" sz="2400" dirty="0" smtClean="0"/>
              <a:t>deleža MŠ,S,M,K,Z,A (+</a:t>
            </a:r>
            <a:r>
              <a:rPr lang="sl-SI" sz="2400" dirty="0" smtClean="0"/>
              <a:t>0,20 MIZŠ</a:t>
            </a:r>
            <a:r>
              <a:rPr lang="sl-SI" sz="2400" dirty="0" smtClean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0,09 deleža VG (+0,05 </a:t>
            </a:r>
            <a:r>
              <a:rPr lang="sl-SI" sz="2400" dirty="0" smtClean="0"/>
              <a:t>MIZŠ</a:t>
            </a:r>
            <a:r>
              <a:rPr lang="sl-SI" sz="2400" dirty="0" smtClean="0"/>
              <a:t>)</a:t>
            </a: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MATIČNA ŠOLA</a:t>
            </a: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SKUPAJ:   2</a:t>
            </a:r>
            <a:r>
              <a:rPr lang="sl-SI" sz="2400" u="sng" dirty="0" smtClean="0">
                <a:solidFill>
                  <a:srgbClr val="FF0000"/>
                </a:solidFill>
              </a:rPr>
              <a:t>,10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</a:t>
            </a:r>
            <a:r>
              <a:rPr lang="sl-SI" sz="2400" u="sng" dirty="0" smtClean="0">
                <a:solidFill>
                  <a:srgbClr val="FF0000"/>
                </a:solidFill>
              </a:rPr>
              <a:t>mesta:</a:t>
            </a: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KUHARICE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u="sng" dirty="0" smtClean="0">
                <a:solidFill>
                  <a:srgbClr val="FF0000"/>
                </a:solidFill>
              </a:rPr>
              <a:t>2,07 deleža delovnega mesta</a:t>
            </a: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l-SI" sz="2000" dirty="0" smtClean="0"/>
              <a:t>    (+1,43 MIZŠ + 1,50 Občina) = skupaj 5 oseb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ČISTILKA</a:t>
            </a:r>
            <a:endParaRPr lang="sl-SI" sz="2000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sz="2000" dirty="0">
                <a:solidFill>
                  <a:srgbClr val="FF0000"/>
                </a:solidFill>
              </a:rPr>
              <a:t>    </a:t>
            </a:r>
            <a:r>
              <a:rPr lang="sl-SI" sz="2000" dirty="0" smtClean="0">
                <a:solidFill>
                  <a:srgbClr val="FF0000"/>
                </a:solidFill>
              </a:rPr>
              <a:t> </a:t>
            </a:r>
            <a:r>
              <a:rPr lang="sl-SI" sz="2000" u="sng" dirty="0" smtClean="0">
                <a:solidFill>
                  <a:srgbClr val="FF0000"/>
                </a:solidFill>
              </a:rPr>
              <a:t>0,03 </a:t>
            </a:r>
            <a:r>
              <a:rPr lang="sl-SI" sz="2000" u="sng" dirty="0">
                <a:solidFill>
                  <a:srgbClr val="FF0000"/>
                </a:solidFill>
              </a:rPr>
              <a:t>deleža delovnega mesta</a:t>
            </a:r>
          </a:p>
          <a:p>
            <a:pPr>
              <a:buNone/>
            </a:pPr>
            <a:r>
              <a:rPr lang="sl-SI" sz="2000" dirty="0" smtClean="0"/>
              <a:t>    (+0,47 MIZŠ) </a:t>
            </a:r>
            <a:r>
              <a:rPr lang="sl-SI" sz="2000" dirty="0"/>
              <a:t>= skupaj </a:t>
            </a:r>
            <a:r>
              <a:rPr lang="sl-SI" sz="2000" dirty="0" smtClean="0"/>
              <a:t>1 oseba za polovični </a:t>
            </a:r>
            <a:r>
              <a:rPr lang="sl-SI" sz="2000" dirty="0" err="1" smtClean="0"/>
              <a:t>del.čas</a:t>
            </a:r>
            <a:endParaRPr lang="sl-SI" sz="2000" dirty="0"/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VIŠNJA GORA</a:t>
            </a: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SKUPAJ:   1</a:t>
            </a:r>
            <a:r>
              <a:rPr lang="sl-SI" sz="2400" u="sng" dirty="0" smtClean="0">
                <a:solidFill>
                  <a:srgbClr val="FF0000"/>
                </a:solidFill>
              </a:rPr>
              <a:t>,39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</a:t>
            </a:r>
            <a:r>
              <a:rPr lang="sl-SI" sz="2400" u="sng" dirty="0" smtClean="0">
                <a:solidFill>
                  <a:srgbClr val="FF0000"/>
                </a:solidFill>
              </a:rPr>
              <a:t>mesta: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KUHARICI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u="sng" dirty="0" smtClean="0">
                <a:solidFill>
                  <a:srgbClr val="FF0000"/>
                </a:solidFill>
              </a:rPr>
              <a:t>1,39 deleža delovnega mesta</a:t>
            </a: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l-SI" sz="2000" dirty="0" smtClean="0"/>
              <a:t>    (+0,61 MIZŠ) = skupaj 2 osebi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7704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Podružnična šola KRKA</a:t>
            </a:r>
            <a:endParaRPr lang="sl-SI" b="1" u="sng" dirty="0" smtClean="0"/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SKUPAJ:   0,63</a:t>
            </a:r>
            <a:r>
              <a:rPr lang="sl-SI" sz="2400" u="sng" dirty="0" smtClean="0">
                <a:solidFill>
                  <a:srgbClr val="FF0000"/>
                </a:solidFill>
              </a:rPr>
              <a:t> </a:t>
            </a:r>
            <a:r>
              <a:rPr lang="sl-SI" sz="2400" u="sng" dirty="0" smtClean="0">
                <a:solidFill>
                  <a:srgbClr val="FF0000"/>
                </a:solidFill>
              </a:rPr>
              <a:t>deleža delovnega </a:t>
            </a:r>
            <a:r>
              <a:rPr lang="sl-SI" sz="2400" u="sng" dirty="0" smtClean="0">
                <a:solidFill>
                  <a:srgbClr val="FF0000"/>
                </a:solidFill>
              </a:rPr>
              <a:t>mesta:</a:t>
            </a:r>
          </a:p>
          <a:p>
            <a:pPr>
              <a:buNone/>
            </a:pPr>
            <a:endParaRPr lang="sl-SI" sz="24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u="sng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l-SI" sz="2000" u="sng" dirty="0" smtClean="0">
                <a:solidFill>
                  <a:srgbClr val="FF0000"/>
                </a:solidFill>
              </a:rPr>
              <a:t>KUHARICA</a:t>
            </a:r>
          </a:p>
          <a:p>
            <a:pPr marL="0" indent="0">
              <a:buNone/>
            </a:pPr>
            <a:r>
              <a:rPr lang="sl-SI" sz="2000" dirty="0" smtClean="0">
                <a:solidFill>
                  <a:srgbClr val="FF0000"/>
                </a:solidFill>
              </a:rPr>
              <a:t>    </a:t>
            </a:r>
            <a:r>
              <a:rPr lang="sl-SI" sz="2000" u="sng" dirty="0" smtClean="0">
                <a:solidFill>
                  <a:srgbClr val="FF0000"/>
                </a:solidFill>
              </a:rPr>
              <a:t>0,63 deleža delovnega mesta</a:t>
            </a: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l-SI" sz="2000" dirty="0" smtClean="0"/>
              <a:t>    (+0,14 MIZŠ + 0,23 Vrtec + 1,5 Vrtec) = skupaj 2,5 osebe</a:t>
            </a:r>
          </a:p>
          <a:p>
            <a:pPr>
              <a:buNone/>
            </a:pPr>
            <a:r>
              <a:rPr lang="sl-SI" sz="2000" dirty="0"/>
              <a:t> </a:t>
            </a:r>
            <a:r>
              <a:rPr lang="sl-SI" sz="2000" dirty="0" smtClean="0"/>
              <a:t>   </a:t>
            </a:r>
            <a:endParaRPr lang="sl-SI" sz="2000" dirty="0"/>
          </a:p>
          <a:p>
            <a:pPr>
              <a:buNone/>
            </a:pPr>
            <a:endParaRPr lang="sl-SI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5118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skupaj financira:</a:t>
            </a:r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4,41 </a:t>
            </a:r>
            <a:r>
              <a:rPr lang="sl-SI" u="sng" dirty="0" smtClean="0">
                <a:solidFill>
                  <a:srgbClr val="FF0000"/>
                </a:solidFill>
              </a:rPr>
              <a:t>deleža delovnega mesta </a:t>
            </a:r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 New Beginning-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Beginning-S</Template>
  <TotalTime>340</TotalTime>
  <Words>25</Words>
  <Application>Microsoft Office PowerPoint</Application>
  <PresentationFormat>Diaprojekcija na zaslonu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7" baseType="lpstr">
      <vt:lpstr>A New Beginning-S</vt:lpstr>
      <vt:lpstr> FINANCIRANJE delovnih mest v šolskem letu 2013/2014  - iz lastnih sredstev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FINANCIRANJE delovnih mest v šolskem letu 2010/2011  - iz lastnih sredstev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25</cp:revision>
  <dcterms:created xsi:type="dcterms:W3CDTF">2010-09-30T14:51:59Z</dcterms:created>
  <dcterms:modified xsi:type="dcterms:W3CDTF">2013-09-26T10:36:58Z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S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